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6"/>
  </p:notesMasterIdLst>
  <p:sldIdLst>
    <p:sldId id="314" r:id="rId6"/>
    <p:sldId id="328" r:id="rId7"/>
    <p:sldId id="367" r:id="rId8"/>
    <p:sldId id="368" r:id="rId9"/>
    <p:sldId id="369" r:id="rId10"/>
    <p:sldId id="370" r:id="rId11"/>
    <p:sldId id="371" r:id="rId12"/>
    <p:sldId id="372" r:id="rId13"/>
    <p:sldId id="373" r:id="rId14"/>
    <p:sldId id="374" r:id="rId15"/>
    <p:sldId id="375" r:id="rId16"/>
    <p:sldId id="309" r:id="rId17"/>
    <p:sldId id="362" r:id="rId18"/>
    <p:sldId id="361" r:id="rId19"/>
    <p:sldId id="360" r:id="rId20"/>
    <p:sldId id="334" r:id="rId21"/>
    <p:sldId id="364" r:id="rId22"/>
    <p:sldId id="365" r:id="rId23"/>
    <p:sldId id="376" r:id="rId24"/>
    <p:sldId id="377" r:id="rId25"/>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1" autoAdjust="0"/>
    <p:restoredTop sz="94629" autoAdjust="0"/>
  </p:normalViewPr>
  <p:slideViewPr>
    <p:cSldViewPr snapToGrid="0" showGuides="1">
      <p:cViewPr>
        <p:scale>
          <a:sx n="100" d="100"/>
          <a:sy n="100" d="100"/>
        </p:scale>
        <p:origin x="-2118" y="-324"/>
      </p:cViewPr>
      <p:guideLst>
        <p:guide orient="horz" pos="332"/>
        <p:guide orient="horz" pos="528"/>
        <p:guide orient="horz" pos="3468"/>
        <p:guide orient="horz" pos="696"/>
        <p:guide pos="184"/>
        <p:guide pos="1156"/>
        <p:guide pos="4582"/>
        <p:guide pos="5578"/>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03/08/2017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a:t>
            </a:r>
            <a:r>
              <a:rPr lang="en-GB" sz="2400" dirty="0" smtClean="0"/>
              <a:t>output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1134711"/>
          </a:xfrm>
        </p:spPr>
        <p:txBody>
          <a:bodyPr/>
          <a:lstStyle/>
          <a:p>
            <a:pPr lvl="1"/>
            <a:r>
              <a:rPr lang="en-GB" b="1" dirty="0" smtClean="0"/>
              <a:t>Chart 2.9  </a:t>
            </a:r>
            <a:r>
              <a:rPr lang="en-GB" dirty="0"/>
              <a:t>Indicators of businesses’ investment intentions continue to point to near‑term growth</a:t>
            </a:r>
          </a:p>
          <a:p>
            <a:pPr lvl="1"/>
            <a:r>
              <a:rPr lang="en-GB" sz="2000" dirty="0">
                <a:solidFill>
                  <a:schemeClr val="tx1"/>
                </a:solidFill>
              </a:rPr>
              <a:t>Business investment and survey indicators of investment </a:t>
            </a:r>
            <a:r>
              <a:rPr lang="en-GB" sz="2000" dirty="0" smtClean="0">
                <a:solidFill>
                  <a:schemeClr val="tx1"/>
                </a:solidFill>
              </a:rPr>
              <a:t>intentions</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530605"/>
            <a:ext cx="8562977" cy="1327397"/>
          </a:xfrm>
        </p:spPr>
        <p:txBody>
          <a:bodyPr/>
          <a:lstStyle/>
          <a:p>
            <a:r>
              <a:rPr lang="en-GB" dirty="0"/>
              <a:t>Sources:  Bank of England, BCC, CBI, CBI/PwC, EEF, ONS and Bank calculations.</a:t>
            </a:r>
          </a:p>
          <a:p>
            <a:endParaRPr lang="en-GB" dirty="0"/>
          </a:p>
          <a:p>
            <a:r>
              <a:rPr lang="en-GB" dirty="0"/>
              <a:t>(a)	Survey measures are scaled to match the mean and variance of four‑quarter business investment growth since 2000.  EEF and CBI measures are the net percentage balances of respondents reporting that they have increased planned investment in plant and machinery for the next twelve months.  BCC measure is the net percentage balance of respondents reporting that they have increased planned investment in plant and machinery;  data are non seasonally adjusted.  Agents measure shows companies’ intended changes in investment over the next twelve months;  last available observation for each quarter.  The sectors within the CBI, BCC and Agents measures are weighted together using shares in real business investment.  EEF measure is for the manufacturing sector.</a:t>
            </a:r>
          </a:p>
          <a:p>
            <a:r>
              <a:rPr lang="en-GB" dirty="0"/>
              <a:t>(b)	Chained‑volume measure.  Data adjusted for the transfer of the nuclear reactors from the public corporation sector to central government in 2005 Q2.  The diamond shows Bank staff’s projection for 2017 Q2.</a:t>
            </a:r>
          </a:p>
        </p:txBody>
      </p:sp>
      <p:pic>
        <p:nvPicPr>
          <p:cNvPr id="9218" name="Picture 2" descr="Q:\Current publications\IR August 2017\Section 2\PNG files\Chart 2.9 Investment survey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0350" y="1382877"/>
            <a:ext cx="4925578" cy="4023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6933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1134406"/>
          </a:xfrm>
        </p:spPr>
        <p:txBody>
          <a:bodyPr/>
          <a:lstStyle/>
          <a:p>
            <a:pPr lvl="1"/>
            <a:r>
              <a:rPr lang="en-GB" b="1" dirty="0" smtClean="0"/>
              <a:t>Chart 2.10  </a:t>
            </a:r>
            <a:r>
              <a:rPr lang="en-GB" dirty="0"/>
              <a:t>Net external finance raised by UK companies picked up in 2017 Q2</a:t>
            </a:r>
          </a:p>
          <a:p>
            <a:pPr lvl="1"/>
            <a:r>
              <a:rPr lang="en-GB" sz="1800" dirty="0">
                <a:solidFill>
                  <a:schemeClr val="tx1"/>
                </a:solidFill>
              </a:rPr>
              <a:t>Net external finance raised by UK private non‑financial </a:t>
            </a:r>
            <a:r>
              <a:rPr lang="en-GB" sz="1800" dirty="0" smtClean="0">
                <a:solidFill>
                  <a:schemeClr val="tx1"/>
                </a:solidFill>
              </a:rPr>
              <a:t>corporations</a:t>
            </a:r>
            <a:r>
              <a:rPr lang="en-GB" sz="1800" baseline="30000" dirty="0" smtClean="0">
                <a:solidFill>
                  <a:schemeClr val="tx1"/>
                </a:solidFill>
              </a:rPr>
              <a:t>(a)</a:t>
            </a:r>
            <a:endParaRPr lang="en-GB" sz="1800" baseline="30000" dirty="0">
              <a:solidFill>
                <a:schemeClr val="tx1"/>
              </a:solidFill>
            </a:endParaRPr>
          </a:p>
        </p:txBody>
      </p:sp>
      <p:sp>
        <p:nvSpPr>
          <p:cNvPr id="5" name="Text Placeholder 4"/>
          <p:cNvSpPr>
            <a:spLocks noGrp="1"/>
          </p:cNvSpPr>
          <p:nvPr>
            <p:ph type="body" sz="quarter" idx="16"/>
          </p:nvPr>
        </p:nvSpPr>
        <p:spPr>
          <a:xfrm>
            <a:off x="292098" y="6097980"/>
            <a:ext cx="8692104" cy="760021"/>
          </a:xfrm>
        </p:spPr>
        <p:txBody>
          <a:bodyPr/>
          <a:lstStyle/>
          <a:p>
            <a:r>
              <a:rPr lang="en-GB" dirty="0"/>
              <a:t>(a)	Includes sterling and foreign currency funds from UK MFIs and capital markets.</a:t>
            </a:r>
          </a:p>
          <a:p>
            <a:r>
              <a:rPr lang="en-GB" dirty="0"/>
              <a:t>(b)	Non seasonally adjusted.</a:t>
            </a:r>
          </a:p>
          <a:p>
            <a:r>
              <a:rPr lang="en-GB" dirty="0"/>
              <a:t>(c)	Includes stand‑alone and programme bonds.</a:t>
            </a:r>
          </a:p>
          <a:p>
            <a:r>
              <a:rPr lang="en-GB" dirty="0"/>
              <a:t>(d)	As component series are not all seasonally adjusted, the total may not equal the sum of its components.</a:t>
            </a:r>
          </a:p>
        </p:txBody>
      </p:sp>
      <p:pic>
        <p:nvPicPr>
          <p:cNvPr id="10242" name="Picture 2" descr="Q:\Current publications\IR August 2017\Section 2\PNG files\Chart 2.10 Net finance raised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1486964"/>
            <a:ext cx="5411430" cy="4398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206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58934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GB" sz="2400" b="1" dirty="0">
                <a:solidFill>
                  <a:srgbClr val="960000"/>
                </a:solidFill>
                <a:latin typeface="Arial" pitchFamily="34" charset="0"/>
                <a:cs typeface="Arial" pitchFamily="34" charset="0"/>
              </a:rPr>
              <a:t>Tables</a:t>
            </a:r>
            <a:endParaRPr lang="en-GB"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2.A  </a:t>
            </a:r>
            <a:r>
              <a:rPr lang="en-GB" dirty="0" smtClean="0"/>
              <a:t>Household </a:t>
            </a:r>
            <a:r>
              <a:rPr lang="en-GB" dirty="0"/>
              <a:t>consumption growth slowed in Q1</a:t>
            </a:r>
          </a:p>
          <a:p>
            <a:pPr lvl="1"/>
            <a:r>
              <a:rPr lang="en-GB" sz="2000" dirty="0">
                <a:solidFill>
                  <a:schemeClr val="tx1"/>
                </a:solidFill>
              </a:rPr>
              <a:t>Expenditure components of </a:t>
            </a:r>
            <a:r>
              <a:rPr lang="en-GB" sz="2000" dirty="0" smtClean="0">
                <a:solidFill>
                  <a:schemeClr val="tx1"/>
                </a:solidFill>
              </a:rPr>
              <a:t>demand</a:t>
            </a:r>
            <a:r>
              <a:rPr lang="en-GB" sz="2000" baseline="30000" dirty="0">
                <a:solidFill>
                  <a:schemeClr val="tx1"/>
                </a:solidFill>
              </a:rPr>
              <a:t>(a)</a:t>
            </a:r>
            <a:endParaRPr lang="en-GB" sz="2000" dirty="0">
              <a:solidFill>
                <a:schemeClr val="tx1"/>
              </a:solidFill>
            </a:endParaRPr>
          </a:p>
        </p:txBody>
      </p:sp>
      <p:sp>
        <p:nvSpPr>
          <p:cNvPr id="5" name="Text Placeholder 4"/>
          <p:cNvSpPr>
            <a:spLocks noGrp="1"/>
          </p:cNvSpPr>
          <p:nvPr>
            <p:ph type="body" sz="quarter" idx="16"/>
          </p:nvPr>
        </p:nvSpPr>
        <p:spPr>
          <a:xfrm>
            <a:off x="292098" y="5810250"/>
            <a:ext cx="8692104" cy="1047751"/>
          </a:xfrm>
        </p:spPr>
        <p:txBody>
          <a:bodyPr/>
          <a:lstStyle/>
          <a:p>
            <a:r>
              <a:rPr lang="en-GB" dirty="0"/>
              <a:t>(a)	Chained</a:t>
            </a:r>
            <a:r>
              <a:rPr lang="en-US" dirty="0"/>
              <a:t>‑</a:t>
            </a:r>
            <a:r>
              <a:rPr lang="en-GB" dirty="0"/>
              <a:t>volume measures unless otherwise stated.</a:t>
            </a:r>
          </a:p>
          <a:p>
            <a:r>
              <a:rPr lang="en-GB" dirty="0"/>
              <a:t>(b)	Includes non</a:t>
            </a:r>
            <a:r>
              <a:rPr lang="en-US" dirty="0"/>
              <a:t>‑</a:t>
            </a:r>
            <a:r>
              <a:rPr lang="en-GB" dirty="0"/>
              <a:t>profit institutions serving households.</a:t>
            </a:r>
          </a:p>
          <a:p>
            <a:r>
              <a:rPr lang="en-GB" dirty="0"/>
              <a:t>(c)	Investment data take account of the transfer of nuclear reactors from the public corporation sector to central government in 2005 Q2.</a:t>
            </a:r>
          </a:p>
          <a:p>
            <a:r>
              <a:rPr lang="en-GB" dirty="0"/>
              <a:t>(d)	Excludes the alignment adjustment.</a:t>
            </a:r>
          </a:p>
          <a:p>
            <a:r>
              <a:rPr lang="en-GB" dirty="0"/>
              <a:t>(e)	Percentage point contributions to quarterly growth of real GDP.</a:t>
            </a:r>
          </a:p>
          <a:p>
            <a:r>
              <a:rPr lang="en-GB" dirty="0"/>
              <a:t>(f)	Includes acquisitions less disposals of valuables.</a:t>
            </a:r>
          </a:p>
          <a:p>
            <a:r>
              <a:rPr lang="en-GB" dirty="0"/>
              <a:t>(g)	Excluding the impact of missing trader intra</a:t>
            </a:r>
            <a:r>
              <a:rPr lang="en-US" dirty="0"/>
              <a:t>‑</a:t>
            </a:r>
            <a:r>
              <a:rPr lang="en-GB" dirty="0"/>
              <a:t>community (MTIC) fraud.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4312" y="1008392"/>
            <a:ext cx="4732020" cy="477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4734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2.B  </a:t>
            </a:r>
            <a:r>
              <a:rPr lang="en-GB" dirty="0"/>
              <a:t>Interest rates on household lending have remained stable in recent months</a:t>
            </a:r>
          </a:p>
          <a:p>
            <a:pPr lvl="1"/>
            <a:r>
              <a:rPr lang="en-GB" sz="2000" dirty="0">
                <a:solidFill>
                  <a:schemeClr val="tx1"/>
                </a:solidFill>
              </a:rPr>
              <a:t>Average interest rates on household </a:t>
            </a:r>
            <a:r>
              <a:rPr lang="en-GB" sz="2000" dirty="0" smtClean="0">
                <a:solidFill>
                  <a:schemeClr val="tx1"/>
                </a:solidFill>
              </a:rPr>
              <a:t>lending</a:t>
            </a:r>
            <a:endParaRPr lang="en-GB" sz="2000" dirty="0">
              <a:solidFill>
                <a:schemeClr val="tx1"/>
              </a:solidFill>
            </a:endParaRPr>
          </a:p>
        </p:txBody>
      </p:sp>
      <p:sp>
        <p:nvSpPr>
          <p:cNvPr id="5" name="Text Placeholder 4"/>
          <p:cNvSpPr>
            <a:spLocks noGrp="1"/>
          </p:cNvSpPr>
          <p:nvPr>
            <p:ph type="body" sz="quarter" idx="16"/>
          </p:nvPr>
        </p:nvSpPr>
        <p:spPr>
          <a:xfrm>
            <a:off x="292098" y="5810250"/>
            <a:ext cx="8692104" cy="1047751"/>
          </a:xfrm>
        </p:spPr>
        <p:txBody>
          <a:bodyPr/>
          <a:lstStyle/>
          <a:p>
            <a:r>
              <a:rPr lang="en-GB" dirty="0"/>
              <a:t>(a)	Sterling-only end-month quoted rates.  The Bank’s quoted interest rate series are weighted average rates from a sample of banks and building societies with products meeting the specific criteria (see www.bankofengland.co.uk/statistics/Pages/iadb/notesiadb/household_int.aspx).  Data are non seasonally adjusted.</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370" y="1779826"/>
            <a:ext cx="8733241" cy="3361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42903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727614" cy="607712"/>
          </a:xfrm>
        </p:spPr>
        <p:txBody>
          <a:bodyPr/>
          <a:lstStyle/>
          <a:p>
            <a:pPr lvl="1"/>
            <a:r>
              <a:rPr lang="en-GB" b="1" dirty="0" smtClean="0"/>
              <a:t>Table 2.C  </a:t>
            </a:r>
            <a:r>
              <a:rPr lang="en-GB" dirty="0">
                <a:solidFill>
                  <a:schemeClr val="tx1"/>
                </a:solidFill>
              </a:rPr>
              <a:t>Monitoring the MPC’s </a:t>
            </a:r>
            <a:r>
              <a:rPr lang="en-GB" dirty="0" smtClean="0">
                <a:solidFill>
                  <a:schemeClr val="tx1"/>
                </a:solidFill>
              </a:rPr>
              <a:t>key judgements</a:t>
            </a:r>
            <a:endParaRPr lang="en-GB" baseline="30000"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1078" y="698739"/>
            <a:ext cx="5256091" cy="5926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06318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How might households respond to </a:t>
            </a:r>
            <a:r>
              <a:rPr lang="en-GB" sz="2400" b="1" dirty="0" smtClean="0">
                <a:solidFill>
                  <a:srgbClr val="960000"/>
                </a:solidFill>
                <a:latin typeface="Arial" pitchFamily="34" charset="0"/>
                <a:cs typeface="Arial" pitchFamily="34" charset="0"/>
              </a:rPr>
              <a:t>the</a:t>
            </a:r>
            <a:br>
              <a:rPr lang="en-GB" sz="2400" b="1" dirty="0" smtClean="0">
                <a:solidFill>
                  <a:srgbClr val="960000"/>
                </a:solidFill>
                <a:latin typeface="Arial" pitchFamily="34" charset="0"/>
                <a:cs typeface="Arial" pitchFamily="34" charset="0"/>
              </a:rPr>
            </a:br>
            <a:r>
              <a:rPr lang="en-GB" sz="2400" b="1" dirty="0" smtClean="0">
                <a:solidFill>
                  <a:srgbClr val="960000"/>
                </a:solidFill>
                <a:latin typeface="Arial" pitchFamily="34" charset="0"/>
                <a:cs typeface="Arial" pitchFamily="34" charset="0"/>
              </a:rPr>
              <a:t>real </a:t>
            </a:r>
            <a:r>
              <a:rPr lang="en-GB" sz="2400" b="1" dirty="0">
                <a:solidFill>
                  <a:srgbClr val="960000"/>
                </a:solidFill>
                <a:latin typeface="Arial" pitchFamily="34" charset="0"/>
                <a:cs typeface="Arial" pitchFamily="34" charset="0"/>
              </a:rPr>
              <a:t>income squeeze?</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582088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1207558"/>
          </a:xfrm>
        </p:spPr>
        <p:txBody>
          <a:bodyPr/>
          <a:lstStyle/>
          <a:p>
            <a:pPr lvl="1"/>
            <a:r>
              <a:rPr lang="en-GB" b="1" dirty="0" smtClean="0"/>
              <a:t>Chart A  </a:t>
            </a:r>
            <a:r>
              <a:rPr lang="en-GB" dirty="0"/>
              <a:t>Households who would cut real spending tended to have fewer savings and higher debt</a:t>
            </a:r>
          </a:p>
          <a:p>
            <a:pPr lvl="1"/>
            <a:r>
              <a:rPr lang="en-GB" sz="2000" dirty="0">
                <a:solidFill>
                  <a:schemeClr val="tx1"/>
                </a:solidFill>
              </a:rPr>
              <a:t>Results from the NMG Consulting </a:t>
            </a:r>
            <a:r>
              <a:rPr lang="en-GB" sz="2000" dirty="0" smtClean="0">
                <a:solidFill>
                  <a:schemeClr val="tx1"/>
                </a:solidFill>
              </a:rPr>
              <a:t>survey</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903366"/>
            <a:ext cx="8562977" cy="954635"/>
          </a:xfrm>
        </p:spPr>
        <p:txBody>
          <a:bodyPr/>
          <a:lstStyle/>
          <a:p>
            <a:r>
              <a:rPr lang="en-GB" dirty="0"/>
              <a:t>Sources:  NMG Consulting survey and Bank calculations.</a:t>
            </a:r>
          </a:p>
          <a:p>
            <a:endParaRPr lang="en-GB" dirty="0"/>
          </a:p>
          <a:p>
            <a:r>
              <a:rPr lang="en-GB" dirty="0"/>
              <a:t>(a)	Households are grouped by their responses to the question of how they would adjust spending in response to the scenario described in footnote (1).  Figures in parentheses next to each group indicate the proportion of households who would respond in each of the three ways.  The left‑hand side of the chart shows the proportion of households within each response category who (</a:t>
            </a:r>
            <a:r>
              <a:rPr lang="en-GB" dirty="0" err="1"/>
              <a:t>i</a:t>
            </a:r>
            <a:r>
              <a:rPr lang="en-GB" dirty="0"/>
              <a:t>) had no debt;  (ii) had debt but were not at all concerned about it;  and (iii) had debt and were somewhat or very concerned about it.  The right‑hand side shows the proportion of households within each response category with different amounts held in savings accounts</a:t>
            </a:r>
            <a:r>
              <a:rPr lang="en-GB" dirty="0" smtClean="0"/>
              <a:t>.</a:t>
            </a:r>
            <a:endParaRPr lang="en-GB" dirty="0"/>
          </a:p>
        </p:txBody>
      </p:sp>
      <p:pic>
        <p:nvPicPr>
          <p:cNvPr id="11266" name="Picture 2" descr="Q:\Current publications\IR August 2017\Section 2\PNG files\Chart A NMG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5161" y="1397511"/>
            <a:ext cx="5571938" cy="4432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61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B  </a:t>
            </a:r>
            <a:r>
              <a:rPr lang="en-GB" dirty="0"/>
              <a:t>Most households financing higher nominal spending would use their savings to do so</a:t>
            </a:r>
          </a:p>
          <a:p>
            <a:pPr lvl="1"/>
            <a:r>
              <a:rPr lang="en-GB" sz="2000" dirty="0">
                <a:solidFill>
                  <a:schemeClr val="tx1"/>
                </a:solidFill>
              </a:rPr>
              <a:t>Results from the NMG Consulting </a:t>
            </a:r>
            <a:r>
              <a:rPr lang="en-GB" sz="2000" dirty="0" smtClean="0">
                <a:solidFill>
                  <a:schemeClr val="tx1"/>
                </a:solidFill>
              </a:rPr>
              <a:t>survey</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810250"/>
            <a:ext cx="8562977" cy="1047751"/>
          </a:xfrm>
        </p:spPr>
        <p:txBody>
          <a:bodyPr/>
          <a:lstStyle/>
          <a:p>
            <a:r>
              <a:rPr lang="en-GB" dirty="0"/>
              <a:t>Sources:  NMG Consulting survey and Bank calculations.</a:t>
            </a:r>
          </a:p>
          <a:p>
            <a:endParaRPr lang="en-GB" dirty="0"/>
          </a:p>
          <a:p>
            <a:r>
              <a:rPr lang="en-GB" dirty="0"/>
              <a:t>(a)	Households who reported that they would increase nominal spending in response to the scenario in footnote (1), as in </a:t>
            </a:r>
            <a:r>
              <a:rPr lang="en-GB" b="1" dirty="0"/>
              <a:t>Chart A</a:t>
            </a:r>
            <a:r>
              <a:rPr lang="en-GB" dirty="0"/>
              <a:t>, are grouped by the ways in which they would finance that spending.  Households were allowed to select up to three options.</a:t>
            </a:r>
          </a:p>
        </p:txBody>
      </p:sp>
      <p:pic>
        <p:nvPicPr>
          <p:cNvPr id="12290" name="Picture 2" descr="Q:\Current publications\IR August 2017\Section 2\PNG files\Chart B NMG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531" y="1529718"/>
            <a:ext cx="6705613"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8370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Recent developments in the housing market</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8875872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2.1  </a:t>
            </a:r>
            <a:r>
              <a:rPr lang="en-GB" dirty="0" smtClean="0"/>
              <a:t>GDP </a:t>
            </a:r>
            <a:r>
              <a:rPr lang="en-GB" dirty="0"/>
              <a:t>growth is expected to remain subdued in Q3</a:t>
            </a:r>
          </a:p>
          <a:p>
            <a:pPr lvl="1"/>
            <a:r>
              <a:rPr lang="en-GB" sz="2000" dirty="0">
                <a:solidFill>
                  <a:schemeClr val="tx1"/>
                </a:solidFill>
              </a:rPr>
              <a:t>Output growth and Bank staff’s near‑term </a:t>
            </a:r>
            <a:r>
              <a:rPr lang="en-GB" sz="2000" dirty="0" smtClean="0">
                <a:solidFill>
                  <a:schemeClr val="tx1"/>
                </a:solidFill>
              </a:rPr>
              <a:t>projection</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629276"/>
            <a:ext cx="8562977" cy="1228726"/>
          </a:xfrm>
        </p:spPr>
        <p:txBody>
          <a:bodyPr/>
          <a:lstStyle/>
          <a:p>
            <a:r>
              <a:rPr lang="en-GB" dirty="0" smtClean="0"/>
              <a:t>Sources:  ONS </a:t>
            </a:r>
            <a:r>
              <a:rPr lang="en-GB" dirty="0"/>
              <a:t>and Bank calculations.</a:t>
            </a:r>
          </a:p>
          <a:p>
            <a:endParaRPr lang="en-GB" dirty="0"/>
          </a:p>
          <a:p>
            <a:r>
              <a:rPr lang="en-GB" dirty="0"/>
              <a:t>(a)	Chained‑volume measures.  GDP is at market prices.</a:t>
            </a:r>
          </a:p>
          <a:p>
            <a:r>
              <a:rPr lang="en-GB" dirty="0"/>
              <a:t>(b)	The latest </a:t>
            </a:r>
            <a:r>
              <a:rPr lang="en-GB" dirty="0" err="1"/>
              <a:t>backcast</a:t>
            </a:r>
            <a:r>
              <a:rPr lang="en-GB" dirty="0"/>
              <a:t>, shown to the left of the vertical line, is a judgement about the path for GDP in the mature estimate of the </a:t>
            </a:r>
            <a:r>
              <a:rPr lang="en-GB" dirty="0" smtClean="0"/>
              <a:t>data.  The </a:t>
            </a:r>
            <a:r>
              <a:rPr lang="en-GB" dirty="0"/>
              <a:t>observation for 2017 Q3, to the right of the vertical line, is consistent </a:t>
            </a:r>
            <a:r>
              <a:rPr lang="en-GB" dirty="0" smtClean="0"/>
              <a:t>with the </a:t>
            </a:r>
            <a:r>
              <a:rPr lang="en-GB" dirty="0"/>
              <a:t>MPC’s central projection.</a:t>
            </a:r>
          </a:p>
          <a:p>
            <a:r>
              <a:rPr lang="en-GB" dirty="0" smtClean="0"/>
              <a:t>(c)</a:t>
            </a:r>
            <a:r>
              <a:rPr lang="en-GB" dirty="0"/>
              <a:t>	The blue diamond shows Bank staff’s projection for preliminary GDP growth in 2017 Q3.  The bands on either side of the diamonds show uncertainty around those projections based on one root mean squared error of past Bank staff forecasts for quarterly GDP growth made since 2004.</a:t>
            </a:r>
          </a:p>
        </p:txBody>
      </p:sp>
      <p:pic>
        <p:nvPicPr>
          <p:cNvPr id="1026" name="Picture 2" descr="Q:\Current publications\IR August 2017\Section 2\PNG files\Chart 2.1 GDP growth weakened in Q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8325" y="1097585"/>
            <a:ext cx="5451664"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319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562976" cy="1440654"/>
          </a:xfrm>
        </p:spPr>
        <p:txBody>
          <a:bodyPr/>
          <a:lstStyle/>
          <a:p>
            <a:pPr lvl="1"/>
            <a:r>
              <a:rPr lang="en-GB" b="1" dirty="0" smtClean="0"/>
              <a:t>Chart A  </a:t>
            </a:r>
            <a:r>
              <a:rPr lang="en-GB" dirty="0"/>
              <a:t>House prices and activity have slowed but new building has continued to increase</a:t>
            </a:r>
          </a:p>
          <a:p>
            <a:pPr lvl="1"/>
            <a:r>
              <a:rPr lang="en-GB" sz="2000" dirty="0">
                <a:solidFill>
                  <a:schemeClr val="tx1"/>
                </a:solidFill>
              </a:rPr>
              <a:t>House prices, mortgage approvals for house purchase, mortgage completions and housing starts</a:t>
            </a:r>
          </a:p>
        </p:txBody>
      </p:sp>
      <p:sp>
        <p:nvSpPr>
          <p:cNvPr id="5" name="Text Placeholder 4"/>
          <p:cNvSpPr>
            <a:spLocks noGrp="1"/>
          </p:cNvSpPr>
          <p:nvPr>
            <p:ph type="body" sz="quarter" idx="16"/>
          </p:nvPr>
        </p:nvSpPr>
        <p:spPr>
          <a:xfrm>
            <a:off x="292098" y="5998464"/>
            <a:ext cx="8562977" cy="859537"/>
          </a:xfrm>
        </p:spPr>
        <p:txBody>
          <a:bodyPr/>
          <a:lstStyle/>
          <a:p>
            <a:r>
              <a:rPr lang="en-GB" dirty="0"/>
              <a:t>Sources:  Bank of England, Council of Mortgage Lenders, Department for Communities and Local Government, IHS </a:t>
            </a:r>
            <a:r>
              <a:rPr lang="en-GB" dirty="0" err="1"/>
              <a:t>Markit</a:t>
            </a:r>
            <a:r>
              <a:rPr lang="en-GB" dirty="0"/>
              <a:t>, Nationwide and Bank calculations.</a:t>
            </a:r>
          </a:p>
          <a:p>
            <a:endParaRPr lang="en-GB" dirty="0"/>
          </a:p>
          <a:p>
            <a:r>
              <a:rPr lang="en-GB" dirty="0"/>
              <a:t>(a)	Average of the quarterly Halifax/</a:t>
            </a:r>
            <a:r>
              <a:rPr lang="en-GB" dirty="0" err="1"/>
              <a:t>Markit</a:t>
            </a:r>
            <a:r>
              <a:rPr lang="en-GB" dirty="0"/>
              <a:t> and Nationwide house price indices.</a:t>
            </a:r>
          </a:p>
          <a:p>
            <a:r>
              <a:rPr lang="en-GB" dirty="0"/>
              <a:t>(b)	Number of permanent dwellings in the United Kingdom started by private enterprises up to 2016 Q3.  Data for Q4 and 2017 Q1 have been grown in line with permanent dwelling starts by private enterprises in England.  Data are seasonally adjusted by Bank staff.</a:t>
            </a:r>
          </a:p>
        </p:txBody>
      </p:sp>
      <p:pic>
        <p:nvPicPr>
          <p:cNvPr id="1026" name="Picture 2" descr="Q:\Current publications\IR August 2017\Section 2\PNG files\Chart A Housing box REDRAW 2 botto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098" y="1980000"/>
            <a:ext cx="2749302" cy="222961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descr="Q:\Current publications\IR August 2017\Section 2\PNG files\Chart A Housing box REDRAW 2 middl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0497" y="1980000"/>
            <a:ext cx="2745949" cy="2209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Q:\Current publications\IR August 2017\Section 2\PNG files\Chart A Housing box REDRAW 2 to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5188" y="1980000"/>
            <a:ext cx="2719126" cy="2212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954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2.2  </a:t>
            </a:r>
            <a:r>
              <a:rPr lang="en-GB" dirty="0" smtClean="0"/>
              <a:t>Indicators </a:t>
            </a:r>
            <a:r>
              <a:rPr lang="en-GB" dirty="0"/>
              <a:t>of expected output growth fell in Q2</a:t>
            </a:r>
          </a:p>
          <a:p>
            <a:pPr lvl="1"/>
            <a:r>
              <a:rPr lang="en-GB" sz="2000" dirty="0">
                <a:solidFill>
                  <a:schemeClr val="tx1"/>
                </a:solidFill>
              </a:rPr>
              <a:t>Survey indicators of current and expected output </a:t>
            </a:r>
            <a:r>
              <a:rPr lang="en-GB" sz="2000" dirty="0" smtClean="0">
                <a:solidFill>
                  <a:schemeClr val="tx1"/>
                </a:solidFill>
              </a:rPr>
              <a:t>growth</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629276"/>
            <a:ext cx="8562977" cy="1228726"/>
          </a:xfrm>
        </p:spPr>
        <p:txBody>
          <a:bodyPr/>
          <a:lstStyle/>
          <a:p>
            <a:r>
              <a:rPr lang="en-GB" dirty="0"/>
              <a:t>Sources:  BCC, CBI, IHS </a:t>
            </a:r>
            <a:r>
              <a:rPr lang="en-GB" dirty="0" err="1"/>
              <a:t>Markit</a:t>
            </a:r>
            <a:r>
              <a:rPr lang="en-GB" dirty="0"/>
              <a:t>, ONS and Bank calculations.</a:t>
            </a:r>
          </a:p>
          <a:p>
            <a:endParaRPr lang="en-GB" dirty="0"/>
          </a:p>
          <a:p>
            <a:r>
              <a:rPr lang="en-GB" dirty="0"/>
              <a:t>(a)	Fitted values from regressions of the principal components of the BCC, CBI and </a:t>
            </a:r>
            <a:r>
              <a:rPr lang="en-GB" dirty="0" err="1"/>
              <a:t>Markit</a:t>
            </a:r>
            <a:r>
              <a:rPr lang="en-GB" dirty="0"/>
              <a:t>/CIPS survey indicators of current and expected growth on quarterly growth in preliminary estimates of GDP.  Sectoral balances are weighted together according to their shares in GDP;  balances for domestic and foreign sales are weighted together according to their shares in the 2014 Supply and Use tables.</a:t>
            </a:r>
          </a:p>
        </p:txBody>
      </p:sp>
      <p:pic>
        <p:nvPicPr>
          <p:cNvPr id="2050" name="Picture 2" descr="Q:\Current publications\IR August 2017\Section 2\PNG files\Chart 2.2 Output and expectations indicator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556" y="1073040"/>
            <a:ext cx="5458369"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027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2.3  </a:t>
            </a:r>
            <a:r>
              <a:rPr lang="en-GB" dirty="0"/>
              <a:t>Rising import prices have weighed on household real income growth</a:t>
            </a:r>
          </a:p>
          <a:p>
            <a:pPr lvl="1"/>
            <a:r>
              <a:rPr lang="en-GB" sz="2000" dirty="0">
                <a:solidFill>
                  <a:schemeClr val="tx1"/>
                </a:solidFill>
              </a:rPr>
              <a:t>Contributions to four-quarter real post-tax income growth</a:t>
            </a:r>
          </a:p>
        </p:txBody>
      </p:sp>
      <p:sp>
        <p:nvSpPr>
          <p:cNvPr id="5" name="Text Placeholder 4"/>
          <p:cNvSpPr>
            <a:spLocks noGrp="1"/>
          </p:cNvSpPr>
          <p:nvPr>
            <p:ph type="body" sz="quarter" idx="16"/>
          </p:nvPr>
        </p:nvSpPr>
        <p:spPr>
          <a:xfrm>
            <a:off x="292098" y="5629276"/>
            <a:ext cx="8562977" cy="1228726"/>
          </a:xfrm>
        </p:spPr>
        <p:txBody>
          <a:bodyPr/>
          <a:lstStyle/>
          <a:p>
            <a:r>
              <a:rPr lang="en-GB" dirty="0"/>
              <a:t>(a)	Wages and salaries plus mixed income.</a:t>
            </a:r>
          </a:p>
          <a:p>
            <a:r>
              <a:rPr lang="en-GB" dirty="0"/>
              <a:t>(b)	General government benefits less employees’ National Insurance contributions, plus private pension receipts.</a:t>
            </a:r>
          </a:p>
          <a:p>
            <a:r>
              <a:rPr lang="en-GB" dirty="0"/>
              <a:t>(c)	Non</a:t>
            </a:r>
            <a:r>
              <a:rPr lang="en-US" dirty="0"/>
              <a:t>‑</a:t>
            </a:r>
            <a:r>
              <a:rPr lang="en-GB" dirty="0"/>
              <a:t>labour income forms the remainder of total post</a:t>
            </a:r>
            <a:r>
              <a:rPr lang="en-US" dirty="0"/>
              <a:t>‑</a:t>
            </a:r>
            <a:r>
              <a:rPr lang="en-GB" dirty="0"/>
              <a:t>tax income.  It includes household gross operating surplus, net property income and the adjustment for the change in household pension entitlements, net of other taxes.</a:t>
            </a:r>
          </a:p>
          <a:p>
            <a:r>
              <a:rPr lang="en-GB" dirty="0"/>
              <a:t>(d)	Measured using the consumption deflator (including non</a:t>
            </a:r>
            <a:r>
              <a:rPr lang="en-US" dirty="0"/>
              <a:t>‑</a:t>
            </a:r>
            <a:r>
              <a:rPr lang="en-GB" dirty="0"/>
              <a:t>profit institutions serving households).</a:t>
            </a:r>
          </a:p>
          <a:p>
            <a:r>
              <a:rPr lang="en-GB" dirty="0"/>
              <a:t>(e)	Nominal post</a:t>
            </a:r>
            <a:r>
              <a:rPr lang="en-US" dirty="0"/>
              <a:t>‑</a:t>
            </a:r>
            <a:r>
              <a:rPr lang="en-GB" dirty="0"/>
              <a:t>tax income divided by the consumption deflator (including non</a:t>
            </a:r>
            <a:r>
              <a:rPr lang="en-US" dirty="0"/>
              <a:t>‑</a:t>
            </a:r>
            <a:r>
              <a:rPr lang="en-GB" dirty="0"/>
              <a:t>profit institutions serving households).  The diamond shows Bank staff’s projection for 2017 Q2.</a:t>
            </a:r>
          </a:p>
        </p:txBody>
      </p:sp>
      <p:pic>
        <p:nvPicPr>
          <p:cNvPr id="3074" name="Picture 2" descr="Q:\Current publications\IR August 2017\Section 2\PNG files\Chart 2.3 Real income growt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7684" y="1423420"/>
            <a:ext cx="4256541" cy="4384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060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2.4  </a:t>
            </a:r>
            <a:r>
              <a:rPr lang="en-GB" dirty="0"/>
              <a:t>Private new car registrations and consumer confidence have fallen</a:t>
            </a:r>
          </a:p>
          <a:p>
            <a:pPr lvl="1"/>
            <a:r>
              <a:rPr lang="en-GB" sz="2000" dirty="0" smtClean="0">
                <a:solidFill>
                  <a:schemeClr val="tx1"/>
                </a:solidFill>
              </a:rPr>
              <a:t>Consumer confidence and private new car registrations</a:t>
            </a:r>
            <a:endParaRPr lang="en-GB" sz="2000" dirty="0">
              <a:solidFill>
                <a:schemeClr val="tx1"/>
              </a:solidFill>
            </a:endParaRPr>
          </a:p>
        </p:txBody>
      </p:sp>
      <p:sp>
        <p:nvSpPr>
          <p:cNvPr id="5" name="Text Placeholder 4"/>
          <p:cNvSpPr>
            <a:spLocks noGrp="1"/>
          </p:cNvSpPr>
          <p:nvPr>
            <p:ph type="body" sz="quarter" idx="16"/>
          </p:nvPr>
        </p:nvSpPr>
        <p:spPr>
          <a:xfrm>
            <a:off x="292098" y="5629276"/>
            <a:ext cx="8562977" cy="1228726"/>
          </a:xfrm>
        </p:spPr>
        <p:txBody>
          <a:bodyPr/>
          <a:lstStyle/>
          <a:p>
            <a:r>
              <a:rPr lang="en-GB" dirty="0"/>
              <a:t>Sources:  </a:t>
            </a:r>
            <a:r>
              <a:rPr lang="en-GB" dirty="0" err="1"/>
              <a:t>GfK</a:t>
            </a:r>
            <a:r>
              <a:rPr lang="en-GB" dirty="0"/>
              <a:t> (research carried out on behalf of the European Commission), Society of Motor Manufacturers and Traders (SMMT) and Bank calculations.</a:t>
            </a:r>
          </a:p>
          <a:p>
            <a:r>
              <a:rPr lang="en-GB" dirty="0"/>
              <a:t> </a:t>
            </a:r>
          </a:p>
          <a:p>
            <a:r>
              <a:rPr lang="en-GB" dirty="0"/>
              <a:t>(a)	Data are to June 2017.</a:t>
            </a:r>
          </a:p>
          <a:p>
            <a:r>
              <a:rPr lang="en-GB" dirty="0"/>
              <a:t>(b)	Average of the net balances of respondents reporting that:  their financial situation has got better over the past twelve months;  their financial situation is expected to get better over the next twelve months;  the general economic situation has got better over the past twelve months;  the general economic situation is expected to get better over the next twelve months;  and now is the right time to make major purchases, such as furniture or electrical goods.  Data are to July 2017.</a:t>
            </a:r>
          </a:p>
        </p:txBody>
      </p:sp>
      <p:pic>
        <p:nvPicPr>
          <p:cNvPr id="1026" name="Picture 2" descr="Q:\Current publications\IR August 2017\Section 2\PNG files\Chart 2.4 Cars and confiden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9418" y="1482799"/>
            <a:ext cx="5187706" cy="4206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9606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2.5  </a:t>
            </a:r>
            <a:r>
              <a:rPr lang="en-GB" dirty="0"/>
              <a:t>Consumer credit growth has remained robust</a:t>
            </a:r>
          </a:p>
          <a:p>
            <a:pPr lvl="1"/>
            <a:r>
              <a:rPr lang="en-GB" sz="2000" dirty="0">
                <a:solidFill>
                  <a:schemeClr val="tx1"/>
                </a:solidFill>
              </a:rPr>
              <a:t>Contributions to four-quarter consumer credit </a:t>
            </a:r>
            <a:r>
              <a:rPr lang="en-GB" sz="2000" dirty="0" smtClean="0">
                <a:solidFill>
                  <a:schemeClr val="tx1"/>
                </a:solidFill>
              </a:rPr>
              <a:t>growth</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5917996"/>
            <a:ext cx="8562977" cy="940005"/>
          </a:xfrm>
        </p:spPr>
        <p:txBody>
          <a:bodyPr/>
          <a:lstStyle/>
          <a:p>
            <a:r>
              <a:rPr lang="en-GB" dirty="0"/>
              <a:t>Sources:  Bank of </a:t>
            </a:r>
            <a:r>
              <a:rPr lang="en-GB" dirty="0" smtClean="0"/>
              <a:t>England and </a:t>
            </a:r>
            <a:r>
              <a:rPr lang="en-GB" dirty="0"/>
              <a:t>Bank calculations.</a:t>
            </a:r>
          </a:p>
          <a:p>
            <a:endParaRPr lang="en-GB" dirty="0"/>
          </a:p>
          <a:p>
            <a:r>
              <a:rPr lang="en-GB" dirty="0"/>
              <a:t>(a)	See www.bankofengland.co.uk/statistics/Pages/iadb/notesiadb/Changes_flows_growth_rates.aspx for a description of how growth rates are calculated using credit data.</a:t>
            </a:r>
          </a:p>
          <a:p>
            <a:r>
              <a:rPr lang="en-GB" dirty="0"/>
              <a:t>(b)	Sterling net lending by UK monetary financial institutions (MFIs) and other lenders to UK individuals (excludes student loans).  Non seasonally adjusted.</a:t>
            </a:r>
          </a:p>
          <a:p>
            <a:r>
              <a:rPr lang="en-GB" dirty="0"/>
              <a:t>(c)	Identified dealership car finance lending by UK MFIs and other lenders.</a:t>
            </a:r>
          </a:p>
        </p:txBody>
      </p:sp>
      <p:pic>
        <p:nvPicPr>
          <p:cNvPr id="5122" name="Picture 2" descr="Q:\Current publications\IR August 2017\Section 2\PNG files\Chart 2.5 Contributions to consumer credit growth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263" y="1104900"/>
            <a:ext cx="5418136" cy="4445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79296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2.6  </a:t>
            </a:r>
            <a:r>
              <a:rPr lang="en-GB" dirty="0"/>
              <a:t>UK import growth has outstripped export growth recently</a:t>
            </a:r>
          </a:p>
          <a:p>
            <a:pPr lvl="1"/>
            <a:r>
              <a:rPr lang="en-GB" sz="2000" dirty="0">
                <a:solidFill>
                  <a:schemeClr val="tx1"/>
                </a:solidFill>
              </a:rPr>
              <a:t>Export and import </a:t>
            </a:r>
            <a:r>
              <a:rPr lang="en-GB" sz="2000" dirty="0" smtClean="0">
                <a:solidFill>
                  <a:schemeClr val="tx1"/>
                </a:solidFill>
              </a:rPr>
              <a:t>volumes</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292098" y="6305702"/>
            <a:ext cx="8562977" cy="552300"/>
          </a:xfrm>
        </p:spPr>
        <p:txBody>
          <a:bodyPr/>
          <a:lstStyle/>
          <a:p>
            <a:r>
              <a:rPr lang="en-GB" dirty="0"/>
              <a:t>(a)	Chained‑volume measures, excluding the impact of MTIC fraud and unspecified goods.  The largest components of unspecified goods are non‑monetary gold and precious metals;  for more information on the components of unspecified goods, see https://unstats.un.org/unsd/cr/registry/regcst.asp?Cl=14 (section 9).</a:t>
            </a:r>
          </a:p>
        </p:txBody>
      </p:sp>
      <p:pic>
        <p:nvPicPr>
          <p:cNvPr id="6146" name="Picture 2" descr="Q:\Current publications\IR August 2017\Section 2\PNG files\Chart 2.6 Exports and import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900" y="1473536"/>
            <a:ext cx="5364491"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347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882143"/>
          </a:xfrm>
        </p:spPr>
        <p:txBody>
          <a:bodyPr/>
          <a:lstStyle/>
          <a:p>
            <a:pPr lvl="1"/>
            <a:r>
              <a:rPr lang="en-GB" b="1" dirty="0" smtClean="0"/>
              <a:t>Chart 2.7  </a:t>
            </a:r>
            <a:r>
              <a:rPr lang="en-GB" dirty="0"/>
              <a:t>Surveys continue to point to a pickup in export growth</a:t>
            </a:r>
          </a:p>
          <a:p>
            <a:pPr lvl="1"/>
            <a:r>
              <a:rPr lang="en-GB" sz="2000" dirty="0">
                <a:solidFill>
                  <a:schemeClr val="tx1"/>
                </a:solidFill>
              </a:rPr>
              <a:t>UK exports and survey indicators of export growth</a:t>
            </a:r>
          </a:p>
        </p:txBody>
      </p:sp>
      <p:sp>
        <p:nvSpPr>
          <p:cNvPr id="5" name="Text Placeholder 4"/>
          <p:cNvSpPr>
            <a:spLocks noGrp="1"/>
          </p:cNvSpPr>
          <p:nvPr>
            <p:ph type="body" sz="quarter" idx="16"/>
          </p:nvPr>
        </p:nvSpPr>
        <p:spPr>
          <a:xfrm>
            <a:off x="292098" y="5401369"/>
            <a:ext cx="8562977" cy="1456633"/>
          </a:xfrm>
        </p:spPr>
        <p:txBody>
          <a:bodyPr/>
          <a:lstStyle/>
          <a:p>
            <a:r>
              <a:rPr lang="en-GB" dirty="0"/>
              <a:t>Sources:  Bank of England, BCC, CBI, EEF, IHS </a:t>
            </a:r>
            <a:r>
              <a:rPr lang="en-GB" dirty="0" err="1"/>
              <a:t>Markit</a:t>
            </a:r>
            <a:r>
              <a:rPr lang="en-GB" dirty="0"/>
              <a:t>, ONS and Bank calculations.</a:t>
            </a:r>
          </a:p>
          <a:p>
            <a:endParaRPr lang="en-GB" dirty="0"/>
          </a:p>
          <a:p>
            <a:r>
              <a:rPr lang="en-GB" dirty="0"/>
              <a:t>(a)	Swathe includes:  BCC net percentage balance of manufacturing and services companies reporting that export orders and deliveries increased on the quarter or were expected to increase over the following quarter (data are non seasonally adjusted);  CBI average of the net percentage balances of manufacturing companies reporting that export orders and deliveries increased on the quarter, and that their present export order books are above normal (the latter series is a quarterly average of monthly data);  </a:t>
            </a:r>
            <a:r>
              <a:rPr lang="en-GB" dirty="0" err="1"/>
              <a:t>Markit</a:t>
            </a:r>
            <a:r>
              <a:rPr lang="en-GB" dirty="0"/>
              <a:t>/CIPS net percentage balance of manufacturing companies reporting that export orders increased this month compared with the previous month (quarterly average of monthly data);  Agents measure of manufacturing companies’ reported annual growth in production for sales to overseas customers over the past three months (last available observation for each quarter);  EEF average of the net percentage balances of manufacturing companies reporting that export orders increased over the past three months and were expected to increase over the next </a:t>
            </a:r>
            <a:r>
              <a:rPr lang="en-GB" dirty="0" smtClean="0"/>
              <a:t/>
            </a:r>
            <a:br>
              <a:rPr lang="en-GB" dirty="0" smtClean="0"/>
            </a:br>
            <a:r>
              <a:rPr lang="en-GB" dirty="0" smtClean="0"/>
              <a:t>three </a:t>
            </a:r>
            <a:r>
              <a:rPr lang="en-GB" dirty="0"/>
              <a:t>months.  Indicators are scaled to match the mean and variance of four‑quarter export growth since 2000.</a:t>
            </a:r>
          </a:p>
          <a:p>
            <a:r>
              <a:rPr lang="en-GB" dirty="0"/>
              <a:t>(b)	Chained‑volume measure, excluding the impact of MTIC fraud.  The diamond shows Bank staff’s projection for 2017 Q2.</a:t>
            </a:r>
          </a:p>
        </p:txBody>
      </p:sp>
      <p:pic>
        <p:nvPicPr>
          <p:cNvPr id="7170" name="Picture 2" descr="Q:\Current publications\IR August 2017\Section 2\PNG files\Chart 2.7 Export surve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7667" y="1375563"/>
            <a:ext cx="4925578" cy="4011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1099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62976" cy="710125"/>
          </a:xfrm>
        </p:spPr>
        <p:txBody>
          <a:bodyPr/>
          <a:lstStyle/>
          <a:p>
            <a:pPr lvl="1"/>
            <a:r>
              <a:rPr lang="en-GB" b="1" dirty="0" smtClean="0"/>
              <a:t>Chart 2.8  </a:t>
            </a:r>
            <a:r>
              <a:rPr lang="en-GB" dirty="0" smtClean="0"/>
              <a:t>The </a:t>
            </a:r>
            <a:r>
              <a:rPr lang="en-GB" dirty="0"/>
              <a:t>current account deficit widened slightly in Q1</a:t>
            </a:r>
          </a:p>
          <a:p>
            <a:pPr lvl="1"/>
            <a:r>
              <a:rPr lang="en-GB" sz="2000" dirty="0">
                <a:solidFill>
                  <a:schemeClr val="tx1"/>
                </a:solidFill>
              </a:rPr>
              <a:t>UK current account</a:t>
            </a:r>
          </a:p>
        </p:txBody>
      </p:sp>
      <p:sp>
        <p:nvSpPr>
          <p:cNvPr id="5" name="Text Placeholder 4"/>
          <p:cNvSpPr>
            <a:spLocks noGrp="1"/>
          </p:cNvSpPr>
          <p:nvPr>
            <p:ph type="body" sz="quarter" idx="16"/>
          </p:nvPr>
        </p:nvSpPr>
        <p:spPr>
          <a:xfrm>
            <a:off x="292098" y="6452006"/>
            <a:ext cx="8692104" cy="405996"/>
          </a:xfrm>
        </p:spPr>
        <p:txBody>
          <a:bodyPr/>
          <a:lstStyle/>
          <a:p>
            <a:r>
              <a:rPr lang="en-GB" dirty="0"/>
              <a:t>(a)	The diamond shows Bank staff’s projection for 2017 Q2.</a:t>
            </a:r>
          </a:p>
        </p:txBody>
      </p:sp>
      <p:pic>
        <p:nvPicPr>
          <p:cNvPr id="8194" name="Picture 2" descr="Q:\Current publications\IR August 2017\Section 2\PNG files\Chart 2.8 Current accou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6425" y="1104900"/>
            <a:ext cx="5364491"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459029"/>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2017-05-10T23:00:00+00:00</PublishDate>
    <PublishingExpirationDate xmlns="http://schemas.microsoft.com/sharepoint/v3" xsi:nil="true"/>
    <IncludeContentsInIndex xmlns="http://schemas.microsoft.com/sharepoint/v3">true</IncludeContentsInIndex>
    <PublishingStartDate xmlns="http://schemas.microsoft.com/sharepoint/v3" xsi:nil="true"/>
    <BOEKeywords xmlns="http://schemas.microsoft.com/sharepoint/v3/fields" xsi:nil="true"/>
    <OwnerGroup xmlns="http://schemas.microsoft.com/sharepoint/v3">
      <UserInfo>
        <DisplayName/>
        <AccountId>177</AccountId>
        <AccountType/>
      </UserInfo>
    </OwnerGroup>
    <BOEApprovalStatus xmlns="http://schemas.microsoft.com/sharepoint/v3">Level 2 Approved</BOEApprovalStatus>
    <BOESummaryText xmlns="http://schemas.microsoft.com/sharepoint/v3" xsi:nil="true"/>
    <ArchivalChoice xmlns="http://schemas.microsoft.com/sharepoint/v3">5 Years</ArchivalChoice>
    <ArchivalDate xmlns="http://schemas.microsoft.com/sharepoint/v3">2022-08-03T14:52:24+00:00</ArchivalDate>
    <ContentReviewDate xmlns="http://schemas.microsoft.com/sharepoint/v3">1900-01-01T00:00:00+00:00</ContentReviewDate>
    <ApprovedBy xmlns="http://schemas.microsoft.com/sharepoint/v3">
      <UserInfo>
        <DisplayName>Cottis, Michelle</DisplayName>
        <AccountId>1238</AccountId>
        <AccountType/>
      </UserInfo>
    </ApprovedBy>
    <PublishedBy xmlns="http://schemas.microsoft.com/sharepoint/v3">
      <UserInfo>
        <DisplayName>Cottis, Michelle</DisplayName>
        <AccountId>1238</AccountId>
        <AccountType/>
      </UserInfo>
    </PublishedBy>
    <TaxCatchAll xmlns="a5edd0e9-353e-4089-bcbc-d9218926e91f">
      <Value>15</Value>
    </TaxCatchAll>
    <BOETwoLevelApprovalUnapprovedUrls xmlns="3093D571-876B-405D-9D29-9CB9268274E1"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5160513C-7B12-4F17-A75D-314164586ACC}"/>
</file>

<file path=docProps/app.xml><?xml version="1.0" encoding="utf-8"?>
<Properties xmlns="http://schemas.openxmlformats.org/officeDocument/2006/extended-properties" xmlns:vt="http://schemas.openxmlformats.org/officeDocument/2006/docPropsVTypes">
  <Template>IR POWERPOINT TEMPLATE</Template>
  <TotalTime>405</TotalTime>
  <Words>498</Words>
  <Application>Microsoft Office PowerPoint</Application>
  <PresentationFormat>On-screen Show (4:3)</PresentationFormat>
  <Paragraphs>90</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IR POWERPOINT TEMPLATE</vt:lpstr>
      <vt:lpstr>Inflation Report August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Hicks, Andrew</cp:lastModifiedBy>
  <cp:revision>64</cp:revision>
  <cp:lastPrinted>2017-02-01T11:21:58Z</cp:lastPrinted>
  <dcterms:created xsi:type="dcterms:W3CDTF">2016-11-02T11:19:06Z</dcterms:created>
  <dcterms:modified xsi:type="dcterms:W3CDTF">2017-08-03T12:55:20Z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